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Comfortaa"/>
      <p:regular r:id="rId16"/>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Comfortaa-bold.fntdata"/><Relationship Id="rId16" Type="http://schemas.openxmlformats.org/officeDocument/2006/relationships/font" Target="fonts/Comfortaa-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717eb35929_0_2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717eb35929_0_2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717eb35929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717eb35929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717eb35929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717eb35929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717eb35929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717eb35929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717eb3592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717eb3592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717eb35929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717eb35929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717eb35929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717eb35929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717eb35929_0_1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717eb35929_0_1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717eb35929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717eb35929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www.youtube.com/watch?v=QnLWa3ij0pk" TargetMode="Externa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www.youtube.com/watch?v=98g2IGBspIc" TargetMode="Externa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youtube.com/watch?v=e6XxTGXly-M" TargetMode="Externa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147900"/>
            <a:ext cx="8520600" cy="1813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omfortaa"/>
                <a:ea typeface="Comfortaa"/>
                <a:cs typeface="Comfortaa"/>
                <a:sym typeface="Comfortaa"/>
              </a:rPr>
              <a:t>“In the Hall of the Mountain King”</a:t>
            </a:r>
            <a:endParaRPr>
              <a:latin typeface="Comfortaa"/>
              <a:ea typeface="Comfortaa"/>
              <a:cs typeface="Comfortaa"/>
              <a:sym typeface="Comfortaa"/>
            </a:endParaRPr>
          </a:p>
        </p:txBody>
      </p:sp>
      <p:sp>
        <p:nvSpPr>
          <p:cNvPr id="55" name="Google Shape;55;p13"/>
          <p:cNvSpPr txBox="1"/>
          <p:nvPr>
            <p:ph idx="1" type="subTitle"/>
          </p:nvPr>
        </p:nvSpPr>
        <p:spPr>
          <a:xfrm>
            <a:off x="0" y="2175450"/>
            <a:ext cx="90768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Comfortaa"/>
                <a:ea typeface="Comfortaa"/>
                <a:cs typeface="Comfortaa"/>
                <a:sym typeface="Comfortaa"/>
              </a:rPr>
              <a:t>The Legend of Peer Gynt</a:t>
            </a:r>
            <a:endParaRPr>
              <a:latin typeface="Comfortaa"/>
              <a:ea typeface="Comfortaa"/>
              <a:cs typeface="Comfortaa"/>
              <a:sym typeface="Comfortaa"/>
            </a:endParaRPr>
          </a:p>
        </p:txBody>
      </p:sp>
      <p:pic>
        <p:nvPicPr>
          <p:cNvPr id="56" name="Google Shape;56;p13"/>
          <p:cNvPicPr preferRelativeResize="0"/>
          <p:nvPr/>
        </p:nvPicPr>
        <p:blipFill>
          <a:blip r:embed="rId3">
            <a:alphaModFix/>
          </a:blip>
          <a:stretch>
            <a:fillRect/>
          </a:stretch>
        </p:blipFill>
        <p:spPr>
          <a:xfrm>
            <a:off x="3462613" y="2870925"/>
            <a:ext cx="2218775" cy="22010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22"/>
          <p:cNvSpPr txBox="1"/>
          <p:nvPr>
            <p:ph idx="1" type="body"/>
          </p:nvPr>
        </p:nvSpPr>
        <p:spPr>
          <a:xfrm>
            <a:off x="311700" y="381000"/>
            <a:ext cx="8520600" cy="41880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sz="6000">
                <a:latin typeface="Comfortaa"/>
                <a:ea typeface="Comfortaa"/>
                <a:cs typeface="Comfortaa"/>
                <a:sym typeface="Comfortaa"/>
              </a:rPr>
              <a:t>Don’t forget to fill out  your Google Form!</a:t>
            </a:r>
            <a:endParaRPr sz="6000">
              <a:latin typeface="Comfortaa"/>
              <a:ea typeface="Comfortaa"/>
              <a:cs typeface="Comfortaa"/>
              <a:sym typeface="Comforta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Comfortaa"/>
                <a:ea typeface="Comfortaa"/>
                <a:cs typeface="Comfortaa"/>
                <a:sym typeface="Comfortaa"/>
              </a:rPr>
              <a:t>The Composer!</a:t>
            </a:r>
            <a:endParaRPr>
              <a:latin typeface="Comfortaa"/>
              <a:ea typeface="Comfortaa"/>
              <a:cs typeface="Comfortaa"/>
              <a:sym typeface="Comfortaa"/>
            </a:endParaRPr>
          </a:p>
        </p:txBody>
      </p:sp>
      <p:sp>
        <p:nvSpPr>
          <p:cNvPr id="62" name="Google Shape;62;p14"/>
          <p:cNvSpPr txBox="1"/>
          <p:nvPr>
            <p:ph idx="1" type="body"/>
          </p:nvPr>
        </p:nvSpPr>
        <p:spPr>
          <a:xfrm>
            <a:off x="1109375" y="1152475"/>
            <a:ext cx="7722900" cy="3416400"/>
          </a:xfrm>
          <a:prstGeom prst="rect">
            <a:avLst/>
          </a:prstGeom>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rgbClr val="EBE9E9"/>
                </a:solidFill>
                <a:latin typeface="Comfortaa"/>
                <a:ea typeface="Comfortaa"/>
                <a:cs typeface="Comfortaa"/>
                <a:sym typeface="Comfortaa"/>
              </a:rPr>
              <a:t>Remember:  A Composer is a person who writes music.</a:t>
            </a:r>
            <a:endParaRPr sz="2000">
              <a:solidFill>
                <a:srgbClr val="EBE9E9"/>
              </a:solidFill>
              <a:latin typeface="Comfortaa"/>
              <a:ea typeface="Comfortaa"/>
              <a:cs typeface="Comfortaa"/>
              <a:sym typeface="Comfortaa"/>
            </a:endParaRPr>
          </a:p>
          <a:p>
            <a:pPr indent="0" lvl="0" marL="0" rtl="0" algn="l">
              <a:spcBef>
                <a:spcPts val="1600"/>
              </a:spcBef>
              <a:spcAft>
                <a:spcPts val="0"/>
              </a:spcAft>
              <a:buNone/>
            </a:pPr>
            <a:r>
              <a:t/>
            </a:r>
            <a:endParaRPr sz="2000">
              <a:solidFill>
                <a:srgbClr val="EBE9E9"/>
              </a:solidFill>
              <a:latin typeface="Comfortaa"/>
              <a:ea typeface="Comfortaa"/>
              <a:cs typeface="Comfortaa"/>
              <a:sym typeface="Comfortaa"/>
            </a:endParaRPr>
          </a:p>
          <a:p>
            <a:pPr indent="0" lvl="0" marL="0" rtl="0" algn="l">
              <a:spcBef>
                <a:spcPts val="1600"/>
              </a:spcBef>
              <a:spcAft>
                <a:spcPts val="0"/>
              </a:spcAft>
              <a:buNone/>
            </a:pPr>
            <a:r>
              <a:rPr lang="en" sz="2000">
                <a:solidFill>
                  <a:srgbClr val="EBE9E9"/>
                </a:solidFill>
                <a:latin typeface="Comfortaa"/>
                <a:ea typeface="Comfortaa"/>
                <a:cs typeface="Comfortaa"/>
                <a:sym typeface="Comfortaa"/>
              </a:rPr>
              <a:t>Grieg composed incidental music for the ‘Peer Gynt Suite’.  Incidental music is music used in a film or a play as a background to create or enhance a particular atmosphere.</a:t>
            </a:r>
            <a:endParaRPr sz="2000">
              <a:solidFill>
                <a:srgbClr val="EBE9E9"/>
              </a:solidFill>
              <a:latin typeface="Comfortaa"/>
              <a:ea typeface="Comfortaa"/>
              <a:cs typeface="Comfortaa"/>
              <a:sym typeface="Comfortaa"/>
            </a:endParaRPr>
          </a:p>
          <a:p>
            <a:pPr indent="0" lvl="0" marL="0" rtl="0" algn="l">
              <a:spcBef>
                <a:spcPts val="1600"/>
              </a:spcBef>
              <a:spcAft>
                <a:spcPts val="0"/>
              </a:spcAft>
              <a:buNone/>
            </a:pPr>
            <a:r>
              <a:rPr lang="en" sz="2000">
                <a:solidFill>
                  <a:srgbClr val="EBE9E9"/>
                </a:solidFill>
                <a:latin typeface="Comfortaa"/>
                <a:ea typeface="Comfortaa"/>
                <a:cs typeface="Comfortaa"/>
                <a:sym typeface="Comfortaa"/>
              </a:rPr>
              <a:t>Grieg was born in Norway in 1843 and died in 1907.</a:t>
            </a:r>
            <a:endParaRPr sz="2000">
              <a:solidFill>
                <a:srgbClr val="EBE9E9"/>
              </a:solidFill>
              <a:latin typeface="Comfortaa"/>
              <a:ea typeface="Comfortaa"/>
              <a:cs typeface="Comfortaa"/>
              <a:sym typeface="Comfortaa"/>
            </a:endParaRPr>
          </a:p>
          <a:p>
            <a:pPr indent="0" lvl="0" marL="0" rtl="0" algn="l">
              <a:spcBef>
                <a:spcPts val="1600"/>
              </a:spcBef>
              <a:spcAft>
                <a:spcPts val="1600"/>
              </a:spcAft>
              <a:buNone/>
            </a:pPr>
            <a:r>
              <a:t/>
            </a:r>
            <a:endParaRPr sz="2400"/>
          </a:p>
        </p:txBody>
      </p:sp>
      <p:pic>
        <p:nvPicPr>
          <p:cNvPr id="63" name="Google Shape;63;p14"/>
          <p:cNvPicPr preferRelativeResize="0"/>
          <p:nvPr/>
        </p:nvPicPr>
        <p:blipFill>
          <a:blip r:embed="rId3">
            <a:alphaModFix/>
          </a:blip>
          <a:stretch>
            <a:fillRect/>
          </a:stretch>
        </p:blipFill>
        <p:spPr>
          <a:xfrm>
            <a:off x="372075" y="1085225"/>
            <a:ext cx="815726" cy="640474"/>
          </a:xfrm>
          <a:prstGeom prst="rect">
            <a:avLst/>
          </a:prstGeom>
          <a:noFill/>
          <a:ln>
            <a:noFill/>
          </a:ln>
        </p:spPr>
      </p:pic>
      <p:pic>
        <p:nvPicPr>
          <p:cNvPr id="64" name="Google Shape;64;p14"/>
          <p:cNvPicPr preferRelativeResize="0"/>
          <p:nvPr/>
        </p:nvPicPr>
        <p:blipFill>
          <a:blip r:embed="rId3">
            <a:alphaModFix/>
          </a:blip>
          <a:stretch>
            <a:fillRect/>
          </a:stretch>
        </p:blipFill>
        <p:spPr>
          <a:xfrm>
            <a:off x="372075" y="2425450"/>
            <a:ext cx="815726" cy="640474"/>
          </a:xfrm>
          <a:prstGeom prst="rect">
            <a:avLst/>
          </a:prstGeom>
          <a:noFill/>
          <a:ln>
            <a:noFill/>
          </a:ln>
        </p:spPr>
      </p:pic>
      <p:pic>
        <p:nvPicPr>
          <p:cNvPr id="65" name="Google Shape;65;p14"/>
          <p:cNvPicPr preferRelativeResize="0"/>
          <p:nvPr/>
        </p:nvPicPr>
        <p:blipFill>
          <a:blip r:embed="rId3">
            <a:alphaModFix/>
          </a:blip>
          <a:stretch>
            <a:fillRect/>
          </a:stretch>
        </p:blipFill>
        <p:spPr>
          <a:xfrm>
            <a:off x="372075" y="3928400"/>
            <a:ext cx="815726" cy="6404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Legend of Peer Gynt</a:t>
            </a:r>
            <a:endParaRPr/>
          </a:p>
        </p:txBody>
      </p:sp>
      <p:sp>
        <p:nvSpPr>
          <p:cNvPr id="71" name="Google Shape;71;p15"/>
          <p:cNvSpPr txBox="1"/>
          <p:nvPr>
            <p:ph idx="1" type="body"/>
          </p:nvPr>
        </p:nvSpPr>
        <p:spPr>
          <a:xfrm>
            <a:off x="4706425" y="155150"/>
            <a:ext cx="4249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rgbClr val="EBE9E9"/>
              </a:solidFill>
            </a:endParaRPr>
          </a:p>
          <a:p>
            <a:pPr indent="0" lvl="0" marL="0" rtl="0" algn="ctr">
              <a:spcBef>
                <a:spcPts val="1300"/>
              </a:spcBef>
              <a:spcAft>
                <a:spcPts val="0"/>
              </a:spcAft>
              <a:buNone/>
            </a:pPr>
            <a:r>
              <a:rPr lang="en" sz="2000">
                <a:solidFill>
                  <a:srgbClr val="EBE9E9"/>
                </a:solidFill>
              </a:rPr>
              <a:t>Grieg's</a:t>
            </a:r>
            <a:r>
              <a:rPr lang="en" sz="2000">
                <a:solidFill>
                  <a:srgbClr val="EBE9E9"/>
                </a:solidFill>
              </a:rPr>
              <a:t> 'Peer Gynt Suite' tells the story of a young boy – Peer Gynt, who falls in love with a girl but is not allowed to marry her. He runs away into the mountains but is captured by trolls who take him to their King. Peer Gynt tries to escape but is chased by the trolls and runs into the troll King but eventually gets away.</a:t>
            </a:r>
            <a:endParaRPr sz="2000">
              <a:solidFill>
                <a:srgbClr val="EBE9E9"/>
              </a:solidFill>
            </a:endParaRPr>
          </a:p>
          <a:p>
            <a:pPr indent="0" lvl="0" marL="0" rtl="0" algn="l">
              <a:spcBef>
                <a:spcPts val="1300"/>
              </a:spcBef>
              <a:spcAft>
                <a:spcPts val="1600"/>
              </a:spcAft>
              <a:buNone/>
            </a:pPr>
            <a:r>
              <a:t/>
            </a:r>
            <a:endParaRPr/>
          </a:p>
        </p:txBody>
      </p:sp>
      <p:pic>
        <p:nvPicPr>
          <p:cNvPr id="72" name="Google Shape;72;p15"/>
          <p:cNvPicPr preferRelativeResize="0"/>
          <p:nvPr/>
        </p:nvPicPr>
        <p:blipFill>
          <a:blip r:embed="rId3">
            <a:alphaModFix/>
          </a:blip>
          <a:stretch>
            <a:fillRect/>
          </a:stretch>
        </p:blipFill>
        <p:spPr>
          <a:xfrm>
            <a:off x="-1" y="0"/>
            <a:ext cx="4583151" cy="5143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6"/>
          <p:cNvSpPr txBox="1"/>
          <p:nvPr>
            <p:ph idx="1" type="body"/>
          </p:nvPr>
        </p:nvSpPr>
        <p:spPr>
          <a:xfrm>
            <a:off x="311700" y="2034575"/>
            <a:ext cx="8520600" cy="25344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sz="3000">
                <a:latin typeface="Comfortaa"/>
                <a:ea typeface="Comfortaa"/>
                <a:cs typeface="Comfortaa"/>
                <a:sym typeface="Comfortaa"/>
              </a:rPr>
              <a:t>Watch the following video to hear the story of “The Legend of Peer Gynt”</a:t>
            </a:r>
            <a:endParaRPr sz="3000">
              <a:latin typeface="Comfortaa"/>
              <a:ea typeface="Comfortaa"/>
              <a:cs typeface="Comfortaa"/>
              <a:sym typeface="Comforta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descr="A Young Man called Peter Gynt tells everyone stories that aren't true and gets himself in trouble with the Troll People! The Adventures of Peter Gynt by Mel-O-Toons. Classic cartoon from the old days! FOR MORE FUN CARTOONS AND ANIMATION, Just Click On This Link: https://www.youtube.com/playlist?list=PL88DD0000EE9FDE70" id="84" name="Google Shape;84;p17" title="HALL OF THE MOUNTAIN KING Cartoon by Mel-O-Toons">
            <a:hlinkClick r:id="rId3"/>
          </p:cNvPr>
          <p:cNvPicPr preferRelativeResize="0"/>
          <p:nvPr/>
        </p:nvPicPr>
        <p:blipFill>
          <a:blip r:embed="rId4">
            <a:alphaModFix/>
          </a:blip>
          <a:stretch>
            <a:fillRect/>
          </a:stretch>
        </p:blipFill>
        <p:spPr>
          <a:xfrm>
            <a:off x="0" y="0"/>
            <a:ext cx="9144000" cy="5143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b="1">
              <a:solidFill>
                <a:srgbClr val="EBE9E9"/>
              </a:solidFill>
              <a:latin typeface="Comfortaa"/>
              <a:ea typeface="Comfortaa"/>
              <a:cs typeface="Comfortaa"/>
              <a:sym typeface="Comfortaa"/>
            </a:endParaRPr>
          </a:p>
          <a:p>
            <a:pPr indent="0" lvl="0" marL="0" rtl="0" algn="l">
              <a:spcBef>
                <a:spcPts val="1300"/>
              </a:spcBef>
              <a:spcAft>
                <a:spcPts val="0"/>
              </a:spcAft>
              <a:buNone/>
            </a:pPr>
            <a:r>
              <a:t/>
            </a:r>
            <a:endParaRPr b="1">
              <a:solidFill>
                <a:srgbClr val="EBE9E9"/>
              </a:solidFill>
              <a:latin typeface="Comfortaa"/>
              <a:ea typeface="Comfortaa"/>
              <a:cs typeface="Comfortaa"/>
              <a:sym typeface="Comfortaa"/>
            </a:endParaRPr>
          </a:p>
          <a:p>
            <a:pPr indent="0" lvl="0" marL="0" rtl="0" algn="l">
              <a:spcBef>
                <a:spcPts val="1300"/>
              </a:spcBef>
              <a:spcAft>
                <a:spcPts val="0"/>
              </a:spcAft>
              <a:buNone/>
            </a:pPr>
            <a:r>
              <a:rPr b="1" lang="en">
                <a:solidFill>
                  <a:srgbClr val="EBE9E9"/>
                </a:solidFill>
                <a:latin typeface="Comfortaa"/>
                <a:ea typeface="Comfortaa"/>
                <a:cs typeface="Comfortaa"/>
                <a:sym typeface="Comfortaa"/>
              </a:rPr>
              <a:t>Listen out for:</a:t>
            </a:r>
            <a:r>
              <a:rPr lang="en">
                <a:solidFill>
                  <a:srgbClr val="EBE9E9"/>
                </a:solidFill>
                <a:latin typeface="Comfortaa"/>
                <a:ea typeface="Comfortaa"/>
                <a:cs typeface="Comfortaa"/>
                <a:sym typeface="Comfortaa"/>
              </a:rPr>
              <a:t> The strings that play the sounds of Peer tiptoeing and running to escape. The tiptoeing sound is an effect called pizzicato where string players pluck the strings of their instrument rather than use a bow.</a:t>
            </a:r>
            <a:endParaRPr>
              <a:solidFill>
                <a:srgbClr val="EBE9E9"/>
              </a:solidFill>
              <a:latin typeface="Comfortaa"/>
              <a:ea typeface="Comfortaa"/>
              <a:cs typeface="Comfortaa"/>
              <a:sym typeface="Comfortaa"/>
            </a:endParaRPr>
          </a:p>
          <a:p>
            <a:pPr indent="0" lvl="0" marL="0" rtl="0" algn="l">
              <a:spcBef>
                <a:spcPts val="1300"/>
              </a:spcBef>
              <a:spcAft>
                <a:spcPts val="0"/>
              </a:spcAft>
              <a:buNone/>
            </a:pPr>
            <a:r>
              <a:rPr b="1" lang="en">
                <a:solidFill>
                  <a:srgbClr val="EBE9E9"/>
                </a:solidFill>
                <a:latin typeface="Comfortaa"/>
                <a:ea typeface="Comfortaa"/>
                <a:cs typeface="Comfortaa"/>
                <a:sym typeface="Comfortaa"/>
              </a:rPr>
              <a:t>In the next video get comfortable in a chair or sitting on the floor and see if you can keep up!</a:t>
            </a:r>
            <a:endParaRPr b="1">
              <a:solidFill>
                <a:srgbClr val="EBE9E9"/>
              </a:solidFill>
              <a:latin typeface="Comfortaa"/>
              <a:ea typeface="Comfortaa"/>
              <a:cs typeface="Comfortaa"/>
              <a:sym typeface="Comfortaa"/>
            </a:endParaRPr>
          </a:p>
          <a:p>
            <a:pPr indent="0" lvl="0" marL="0" rtl="0" algn="l">
              <a:spcBef>
                <a:spcPts val="1300"/>
              </a:spcBef>
              <a:spcAft>
                <a:spcPts val="0"/>
              </a:spcAft>
              <a:buNone/>
            </a:pPr>
            <a:r>
              <a:t/>
            </a:r>
            <a:endParaRPr>
              <a:solidFill>
                <a:srgbClr val="EBE9E9"/>
              </a:solidFill>
              <a:latin typeface="Comfortaa"/>
              <a:ea typeface="Comfortaa"/>
              <a:cs typeface="Comfortaa"/>
              <a:sym typeface="Comfortaa"/>
            </a:endParaRPr>
          </a:p>
          <a:p>
            <a:pPr indent="0" lvl="0" marL="0" rtl="0" algn="l">
              <a:spcBef>
                <a:spcPts val="1300"/>
              </a:spcBef>
              <a:spcAft>
                <a:spcPts val="1600"/>
              </a:spcAft>
              <a:buNone/>
            </a:pPr>
            <a:r>
              <a:t/>
            </a:r>
            <a:endParaRPr/>
          </a:p>
        </p:txBody>
      </p:sp>
      <p:pic>
        <p:nvPicPr>
          <p:cNvPr id="90" name="Google Shape;90;p18"/>
          <p:cNvPicPr preferRelativeResize="0"/>
          <p:nvPr/>
        </p:nvPicPr>
        <p:blipFill>
          <a:blip r:embed="rId3">
            <a:alphaModFix/>
          </a:blip>
          <a:stretch>
            <a:fillRect/>
          </a:stretch>
        </p:blipFill>
        <p:spPr>
          <a:xfrm>
            <a:off x="3376675" y="123275"/>
            <a:ext cx="2013350" cy="194415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descr="A fun action song done to Edvard Grieg’s Peer Gynt Suite No. 1, Op. 46! Denise and the kids do copycat actions faster and faster as the song goes on! See if you and your students can do the same!&#10;&#10;Check us out online!&#10;Facebook Page: https://www.facebook.com/Musicplaycurriculum/&#10;Facebook Group: https://www.facebook.com/groups/MusicplayTeachers/&#10;Instagram: https://www.instagram.com/musicplayonline/&#10;Twitter: https://twitter.com/tvmusicplay&#10;Pinterest: https://www.pinterest.ca/musicplayonline/&#10;&#10;Visit https://www.musicplayonline.com to view the entire Musicplay curriculum, available on your smartphone or computer! &#10;&#10;You can visit our store site at https://www.musicplay.ca to view all Themes and Variations products and services!&#10;&#10;If you have questions, please email denise@musicplay.ca" id="97" name="Google Shape;97;p19" title="In the Hall of the Mountain King – Kids Demo">
            <a:hlinkClick r:id="rId3"/>
          </p:cNvPr>
          <p:cNvPicPr preferRelativeResize="0"/>
          <p:nvPr/>
        </p:nvPicPr>
        <p:blipFill>
          <a:blip r:embed="rId4">
            <a:alphaModFix/>
          </a:blip>
          <a:stretch>
            <a:fillRect/>
          </a:stretch>
        </p:blipFill>
        <p:spPr>
          <a:xfrm>
            <a:off x="0" y="0"/>
            <a:ext cx="9144000" cy="5143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20"/>
          <p:cNvSpPr txBox="1"/>
          <p:nvPr>
            <p:ph idx="1" type="body"/>
          </p:nvPr>
        </p:nvSpPr>
        <p:spPr>
          <a:xfrm>
            <a:off x="311700" y="432125"/>
            <a:ext cx="8520600" cy="4381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rPr lang="en">
                <a:latin typeface="Comfortaa"/>
                <a:ea typeface="Comfortaa"/>
                <a:cs typeface="Comfortaa"/>
                <a:sym typeface="Comfortaa"/>
              </a:rPr>
              <a:t>In the final video, pick a symbol:</a:t>
            </a:r>
            <a:endParaRPr>
              <a:latin typeface="Comfortaa"/>
              <a:ea typeface="Comfortaa"/>
              <a:cs typeface="Comfortaa"/>
              <a:sym typeface="Comfortaa"/>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latin typeface="Comfortaa"/>
                <a:ea typeface="Comfortaa"/>
                <a:cs typeface="Comfortaa"/>
                <a:sym typeface="Comfortaa"/>
              </a:rPr>
              <a:t>After the 1 2 3 4 count in, follow your conductor and </a:t>
            </a:r>
            <a:r>
              <a:rPr b="1" lang="en">
                <a:latin typeface="Comfortaa"/>
                <a:ea typeface="Comfortaa"/>
                <a:cs typeface="Comfortaa"/>
                <a:sym typeface="Comfortaa"/>
              </a:rPr>
              <a:t>clap</a:t>
            </a:r>
            <a:r>
              <a:rPr lang="en">
                <a:latin typeface="Comfortaa"/>
                <a:ea typeface="Comfortaa"/>
                <a:cs typeface="Comfortaa"/>
                <a:sym typeface="Comfortaa"/>
              </a:rPr>
              <a:t> on your symbol.</a:t>
            </a:r>
            <a:endParaRPr>
              <a:latin typeface="Comfortaa"/>
              <a:ea typeface="Comfortaa"/>
              <a:cs typeface="Comfortaa"/>
              <a:sym typeface="Comfortaa"/>
            </a:endParaRPr>
          </a:p>
          <a:p>
            <a:pPr indent="0" lvl="0" marL="0" rtl="0" algn="l">
              <a:spcBef>
                <a:spcPts val="1600"/>
              </a:spcBef>
              <a:spcAft>
                <a:spcPts val="0"/>
              </a:spcAft>
              <a:buNone/>
            </a:pPr>
            <a:r>
              <a:rPr lang="en">
                <a:latin typeface="Comfortaa"/>
                <a:ea typeface="Comfortaa"/>
                <a:cs typeface="Comfortaa"/>
                <a:sym typeface="Comfortaa"/>
              </a:rPr>
              <a:t>For extra fun, assign a symbol to different family members.</a:t>
            </a:r>
            <a:endParaRPr>
              <a:latin typeface="Comfortaa"/>
              <a:ea typeface="Comfortaa"/>
              <a:cs typeface="Comfortaa"/>
              <a:sym typeface="Comfortaa"/>
            </a:endParaRPr>
          </a:p>
          <a:p>
            <a:pPr indent="0" lvl="0" marL="0" rtl="0" algn="l">
              <a:spcBef>
                <a:spcPts val="1600"/>
              </a:spcBef>
              <a:spcAft>
                <a:spcPts val="1600"/>
              </a:spcAft>
              <a:buNone/>
            </a:pPr>
            <a:r>
              <a:rPr lang="en">
                <a:latin typeface="Comfortaa"/>
                <a:ea typeface="Comfortaa"/>
                <a:cs typeface="Comfortaa"/>
                <a:sym typeface="Comfortaa"/>
              </a:rPr>
              <a:t>Have fun!</a:t>
            </a:r>
            <a:endParaRPr>
              <a:latin typeface="Comfortaa"/>
              <a:ea typeface="Comfortaa"/>
              <a:cs typeface="Comfortaa"/>
              <a:sym typeface="Comfortaa"/>
            </a:endParaRPr>
          </a:p>
        </p:txBody>
      </p:sp>
      <p:sp>
        <p:nvSpPr>
          <p:cNvPr id="103" name="Google Shape;103;p20"/>
          <p:cNvSpPr/>
          <p:nvPr/>
        </p:nvSpPr>
        <p:spPr>
          <a:xfrm>
            <a:off x="414625" y="1832850"/>
            <a:ext cx="717300" cy="650100"/>
          </a:xfrm>
          <a:prstGeom prst="ellipse">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20"/>
          <p:cNvSpPr/>
          <p:nvPr/>
        </p:nvSpPr>
        <p:spPr>
          <a:xfrm>
            <a:off x="1743625" y="1832850"/>
            <a:ext cx="717300" cy="650100"/>
          </a:xfrm>
          <a:prstGeom prst="ellipse">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20"/>
          <p:cNvSpPr/>
          <p:nvPr/>
        </p:nvSpPr>
        <p:spPr>
          <a:xfrm>
            <a:off x="3229500" y="1832850"/>
            <a:ext cx="717300" cy="650100"/>
          </a:xfrm>
          <a:prstGeom prst="ellipse">
            <a:avLst/>
          </a:prstGeom>
          <a:solidFill>
            <a:srgbClr val="00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20"/>
          <p:cNvSpPr/>
          <p:nvPr/>
        </p:nvSpPr>
        <p:spPr>
          <a:xfrm>
            <a:off x="4693025" y="1832850"/>
            <a:ext cx="717300" cy="650100"/>
          </a:xfrm>
          <a:prstGeom prst="ellipse">
            <a:avLst/>
          </a:prstGeom>
          <a:solidFill>
            <a:srgbClr val="0000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20"/>
          <p:cNvSpPr/>
          <p:nvPr/>
        </p:nvSpPr>
        <p:spPr>
          <a:xfrm>
            <a:off x="6044375" y="1832850"/>
            <a:ext cx="717300" cy="650100"/>
          </a:xfrm>
          <a:prstGeom prst="ellipse">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20"/>
          <p:cNvSpPr/>
          <p:nvPr/>
        </p:nvSpPr>
        <p:spPr>
          <a:xfrm>
            <a:off x="537950" y="1905750"/>
            <a:ext cx="437100" cy="504300"/>
          </a:xfrm>
          <a:prstGeom prst="mathPlus">
            <a:avLst>
              <a:gd fmla="val 23520" name="adj1"/>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20"/>
          <p:cNvSpPr/>
          <p:nvPr/>
        </p:nvSpPr>
        <p:spPr>
          <a:xfrm>
            <a:off x="2035075" y="1933800"/>
            <a:ext cx="134400" cy="4482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0"/>
          <p:cNvSpPr/>
          <p:nvPr/>
        </p:nvSpPr>
        <p:spPr>
          <a:xfrm>
            <a:off x="3386475" y="1967400"/>
            <a:ext cx="381000" cy="3810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20"/>
          <p:cNvSpPr/>
          <p:nvPr/>
        </p:nvSpPr>
        <p:spPr>
          <a:xfrm>
            <a:off x="4861175" y="1967400"/>
            <a:ext cx="381000" cy="381000"/>
          </a:xfrm>
          <a:prstGeom prst="flowChartConnector">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20"/>
          <p:cNvSpPr/>
          <p:nvPr/>
        </p:nvSpPr>
        <p:spPr>
          <a:xfrm>
            <a:off x="6156550" y="1905750"/>
            <a:ext cx="488400" cy="448200"/>
          </a:xfrm>
          <a:prstGeom prst="triangle">
            <a:avLst>
              <a:gd fmla="val 50000" name="adj"/>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descr="&quot;In the Hall of the Mountain King&quot; Playalong for Percussion/Movement&#10;&#10;This playalong is free customizable, just link any move/sound/percussion instrument to the 5 different symbols.&#10;Then split the class in 5 groups and let them play their instrument/body percussion or move when the conductor hits their symbol&#10;&#10;- componist: Edvard Hagerup Grieg&#10;- music and animation: Jan Vink&#10;&#10;- Extra: Animation - Short story about Peer Gynt https://goo.gl/6g8keT" id="119" name="Google Shape;119;p21" title="In the Hall of the Mountain King - Percussion/Movement">
            <a:hlinkClick r:id="rId3"/>
          </p:cNvPr>
          <p:cNvPicPr preferRelativeResize="0"/>
          <p:nvPr/>
        </p:nvPicPr>
        <p:blipFill>
          <a:blip r:embed="rId4">
            <a:alphaModFix/>
          </a:blip>
          <a:stretch>
            <a:fillRect/>
          </a:stretch>
        </p:blipFill>
        <p:spPr>
          <a:xfrm>
            <a:off x="0" y="0"/>
            <a:ext cx="9144000" cy="51435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